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3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2F1D0B-C5A3-495E-841F-A307F7A43B93}" type="datetimeFigureOut">
              <a:rPr lang="en-US" smtClean="0"/>
              <a:t>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573C20-A711-40B6-A173-B96C30EDD5DC}" type="slidenum">
              <a:rPr lang="en-US" smtClean="0"/>
              <a:t>‹#›</a:t>
            </a:fld>
            <a:endParaRPr lang="en-US"/>
          </a:p>
        </p:txBody>
      </p:sp>
    </p:spTree>
    <p:extLst>
      <p:ext uri="{BB962C8B-B14F-4D97-AF65-F5344CB8AC3E}">
        <p14:creationId xmlns:p14="http://schemas.microsoft.com/office/powerpoint/2010/main" val="23736725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2F923-17CC-43C0-9BDF-9DBDACE47F4B}"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2250F5-39E2-418C-A626-9F1DD84F40E3}" type="slidenum">
              <a:rPr lang="en-US" smtClean="0"/>
              <a:t>‹#›</a:t>
            </a:fld>
            <a:endParaRPr lang="en-US"/>
          </a:p>
        </p:txBody>
      </p:sp>
    </p:spTree>
    <p:extLst>
      <p:ext uri="{BB962C8B-B14F-4D97-AF65-F5344CB8AC3E}">
        <p14:creationId xmlns:p14="http://schemas.microsoft.com/office/powerpoint/2010/main" val="1408395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2250F5-39E2-418C-A626-9F1DD84F40E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Al-Karkh University of Science, College of Science, Department of Medical Physics, Subject: Electricity, Prepared by: Dr. Nihad K Ali  </a:t>
            </a:r>
            <a:endParaRPr lang="en-US"/>
          </a:p>
        </p:txBody>
      </p:sp>
    </p:spTree>
    <p:extLst>
      <p:ext uri="{BB962C8B-B14F-4D97-AF65-F5344CB8AC3E}">
        <p14:creationId xmlns:p14="http://schemas.microsoft.com/office/powerpoint/2010/main" val="3417882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76076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84173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9714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41649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20065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64209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3FA23-0DCB-473D-9F5C-4920015BF4F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754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3FA23-0DCB-473D-9F5C-4920015BF4F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6161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3FA23-0DCB-473D-9F5C-4920015BF4F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8499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8357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01063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3FA23-0DCB-473D-9F5C-4920015BF4FD}"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63A8-E986-4B41-9943-7C49A8606ACB}" type="slidenum">
              <a:rPr lang="en-US" smtClean="0"/>
              <a:t>‹#›</a:t>
            </a:fld>
            <a:endParaRPr lang="en-US"/>
          </a:p>
        </p:txBody>
      </p:sp>
    </p:spTree>
    <p:extLst>
      <p:ext uri="{BB962C8B-B14F-4D97-AF65-F5344CB8AC3E}">
        <p14:creationId xmlns:p14="http://schemas.microsoft.com/office/powerpoint/2010/main" val="1515355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99" y="533400"/>
            <a:ext cx="4825039" cy="2308324"/>
          </a:xfrm>
          <a:prstGeom prst="rect">
            <a:avLst/>
          </a:prstGeom>
        </p:spPr>
        <p:txBody>
          <a:bodyPr wrap="none">
            <a:spAutoFit/>
          </a:bodyPr>
          <a:lstStyle/>
          <a:p>
            <a:r>
              <a:rPr lang="en-US" b="1" dirty="0" smtClean="0">
                <a:effectLst/>
                <a:latin typeface="Times New Roman"/>
                <a:ea typeface="Calibri"/>
                <a:cs typeface="Arial"/>
              </a:rPr>
              <a:t>Subject: Electricity  Laboratory</a:t>
            </a:r>
          </a:p>
          <a:p>
            <a:endParaRPr lang="en-US" b="1" dirty="0">
              <a:latin typeface="Times New Roman"/>
              <a:ea typeface="Calibri"/>
              <a:cs typeface="Arial"/>
            </a:endParaRPr>
          </a:p>
          <a:p>
            <a:r>
              <a:rPr lang="en-US" b="1" dirty="0" smtClean="0">
                <a:effectLst/>
                <a:latin typeface="Times New Roman"/>
                <a:ea typeface="Calibri"/>
                <a:cs typeface="Arial"/>
              </a:rPr>
              <a:t>Experiement 2: </a:t>
            </a:r>
            <a:r>
              <a:rPr lang="en-US" b="1" dirty="0">
                <a:latin typeface="Times New Roman"/>
                <a:ea typeface="Calibri"/>
              </a:rPr>
              <a:t>The ratio between lamp power </a:t>
            </a:r>
            <a:endParaRPr lang="en-US" b="1" dirty="0" smtClean="0"/>
          </a:p>
          <a:p>
            <a:pPr lvl="0"/>
            <a:r>
              <a:rPr lang="en-US" b="1" dirty="0">
                <a:solidFill>
                  <a:prstClr val="black"/>
                </a:solidFill>
                <a:latin typeface="Times New Roman"/>
                <a:ea typeface="Calibri"/>
                <a:cs typeface="Arial"/>
              </a:rPr>
              <a:t>Al-Karkh University of Science</a:t>
            </a:r>
            <a:endParaRPr lang="en-US" b="1" dirty="0">
              <a:solidFill>
                <a:prstClr val="black"/>
              </a:solidFill>
            </a:endParaRPr>
          </a:p>
          <a:p>
            <a:pPr lvl="0"/>
            <a:r>
              <a:rPr lang="en-US" b="1" dirty="0">
                <a:solidFill>
                  <a:prstClr val="black"/>
                </a:solidFill>
                <a:latin typeface="Times New Roman"/>
                <a:ea typeface="Calibri"/>
                <a:cs typeface="Arial"/>
              </a:rPr>
              <a:t>College of Science</a:t>
            </a:r>
            <a:endParaRPr lang="en-US" b="1" dirty="0">
              <a:solidFill>
                <a:prstClr val="black"/>
              </a:solidFill>
            </a:endParaRPr>
          </a:p>
          <a:p>
            <a:pPr lvl="0"/>
            <a:r>
              <a:rPr lang="en-US" b="1" dirty="0">
                <a:solidFill>
                  <a:prstClr val="black"/>
                </a:solidFill>
                <a:latin typeface="Times New Roman"/>
                <a:ea typeface="Calibri"/>
                <a:cs typeface="Arial"/>
              </a:rPr>
              <a:t>Department of Medical Physics</a:t>
            </a:r>
            <a:endParaRPr lang="en-US" b="1" dirty="0">
              <a:solidFill>
                <a:prstClr val="black"/>
              </a:solidFill>
            </a:endParaRPr>
          </a:p>
          <a:p>
            <a:endParaRPr lang="en-US" b="1" dirty="0"/>
          </a:p>
          <a:p>
            <a:endParaRPr lang="en-US" b="1" dirty="0"/>
          </a:p>
        </p:txBody>
      </p:sp>
      <p:sp>
        <p:nvSpPr>
          <p:cNvPr id="6" name="Rectangle 5"/>
          <p:cNvSpPr/>
          <p:nvPr/>
        </p:nvSpPr>
        <p:spPr>
          <a:xfrm>
            <a:off x="3124199" y="3581400"/>
            <a:ext cx="2108269" cy="1200329"/>
          </a:xfrm>
          <a:prstGeom prst="rect">
            <a:avLst/>
          </a:prstGeom>
        </p:spPr>
        <p:txBody>
          <a:bodyPr wrap="none">
            <a:spAutoFit/>
          </a:bodyPr>
          <a:lstStyle/>
          <a:p>
            <a:r>
              <a:rPr lang="en-US" b="1" dirty="0" smtClean="0">
                <a:effectLst/>
                <a:latin typeface="Times New Roman"/>
                <a:ea typeface="Calibri"/>
                <a:cs typeface="Arial"/>
              </a:rPr>
              <a:t>Prepared by: </a:t>
            </a:r>
          </a:p>
          <a:p>
            <a:r>
              <a:rPr lang="en-US" b="1" dirty="0" smtClean="0">
                <a:effectLst/>
                <a:latin typeface="Times New Roman"/>
                <a:ea typeface="Calibri"/>
                <a:cs typeface="Arial"/>
              </a:rPr>
              <a:t>Dr. Nihad K Ali</a:t>
            </a:r>
          </a:p>
          <a:p>
            <a:r>
              <a:rPr lang="en-US" b="1" dirty="0" smtClean="0">
                <a:latin typeface="Times New Roman"/>
                <a:ea typeface="Calibri"/>
                <a:cs typeface="Arial"/>
              </a:rPr>
              <a:t>Zaineb Faleh Nazal</a:t>
            </a:r>
            <a:endParaRPr lang="en-US" b="1" dirty="0" smtClean="0">
              <a:effectLst/>
              <a:latin typeface="Times New Roman"/>
              <a:ea typeface="Calibri"/>
              <a:cs typeface="Arial"/>
            </a:endParaRPr>
          </a:p>
          <a:p>
            <a:r>
              <a:rPr lang="en-US" b="1" dirty="0" smtClean="0">
                <a:effectLst/>
                <a:latin typeface="Times New Roman"/>
                <a:ea typeface="Calibri"/>
                <a:cs typeface="Arial"/>
              </a:rPr>
              <a:t> </a:t>
            </a:r>
            <a:endParaRPr lang="en-US" b="1" dirty="0"/>
          </a:p>
        </p:txBody>
      </p:sp>
    </p:spTree>
    <p:extLst>
      <p:ext uri="{BB962C8B-B14F-4D97-AF65-F5344CB8AC3E}">
        <p14:creationId xmlns:p14="http://schemas.microsoft.com/office/powerpoint/2010/main" val="80182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914400" y="228600"/>
                <a:ext cx="7772400" cy="5642057"/>
              </a:xfrm>
              <a:prstGeom prst="rect">
                <a:avLst/>
              </a:prstGeom>
            </p:spPr>
            <p:txBody>
              <a:bodyPr wrap="square">
                <a:spAutoFit/>
              </a:bodyPr>
              <a:lstStyle/>
              <a:p>
                <a:pPr algn="ctr">
                  <a:lnSpc>
                    <a:spcPct val="107000"/>
                  </a:lnSpc>
                  <a:spcAft>
                    <a:spcPts val="800"/>
                  </a:spcAft>
                </a:pPr>
                <a:r>
                  <a:rPr lang="en-US" sz="2400" b="1" dirty="0">
                    <a:latin typeface="Times New Roman"/>
                    <a:ea typeface="Calibri"/>
                    <a:cs typeface="Arial"/>
                  </a:rPr>
                  <a:t>The ratio between lamp power dissipation and resistor power dissipation</a:t>
                </a:r>
                <a:endParaRPr lang="en-US" sz="2400" dirty="0">
                  <a:ea typeface="Calibri"/>
                  <a:cs typeface="Arial"/>
                </a:endParaRPr>
              </a:p>
              <a:p>
                <a:pPr algn="just">
                  <a:lnSpc>
                    <a:spcPct val="107000"/>
                  </a:lnSpc>
                  <a:spcAft>
                    <a:spcPts val="800"/>
                  </a:spcAft>
                </a:pPr>
                <a:r>
                  <a:rPr lang="en-US" sz="2400" dirty="0">
                    <a:effectLst/>
                    <a:latin typeface="Times New Roman"/>
                    <a:ea typeface="Calibri"/>
                    <a:cs typeface="Arial"/>
                  </a:rPr>
                  <a:t> </a:t>
                </a:r>
                <a:endParaRPr lang="en-US" sz="2400" dirty="0">
                  <a:ea typeface="Calibri"/>
                  <a:cs typeface="Arial"/>
                </a:endParaRPr>
              </a:p>
              <a:p>
                <a:pPr algn="just">
                  <a:lnSpc>
                    <a:spcPct val="115000"/>
                  </a:lnSpc>
                  <a:spcAft>
                    <a:spcPts val="800"/>
                  </a:spcAft>
                </a:pPr>
                <a:r>
                  <a:rPr lang="en-US" sz="2400" b="1" dirty="0">
                    <a:effectLst/>
                    <a:latin typeface="Times New Roman"/>
                    <a:ea typeface="Calibri"/>
                    <a:cs typeface="Arial"/>
                  </a:rPr>
                  <a:t>Theory</a:t>
                </a:r>
                <a:r>
                  <a:rPr lang="en-US" sz="2400" dirty="0">
                    <a:effectLst/>
                    <a:latin typeface="Times New Roman"/>
                    <a:ea typeface="Calibri"/>
                    <a:cs typeface="Arial"/>
                  </a:rPr>
                  <a:t>:</a:t>
                </a:r>
                <a:endParaRPr lang="en-US" sz="2400" dirty="0">
                  <a:ea typeface="Calibri"/>
                  <a:cs typeface="Arial"/>
                </a:endParaRPr>
              </a:p>
              <a:p>
                <a:pPr algn="just">
                  <a:lnSpc>
                    <a:spcPct val="115000"/>
                  </a:lnSpc>
                  <a:spcAft>
                    <a:spcPts val="800"/>
                  </a:spcAft>
                </a:pPr>
                <a:r>
                  <a:rPr lang="en-US" sz="2400" dirty="0">
                    <a:effectLst/>
                    <a:latin typeface="Times New Roman"/>
                    <a:ea typeface="Calibri"/>
                    <a:cs typeface="Arial"/>
                  </a:rPr>
                  <a:t>For electrical circuit which consist of power source and load, the power “input or dissipated” can be calculated from the following relation:</a:t>
                </a:r>
                <a:endParaRPr lang="en-US" sz="2400" dirty="0">
                  <a:ea typeface="Calibri"/>
                  <a:cs typeface="Arial"/>
                </a:endParaRPr>
              </a:p>
              <a:p>
                <a:pPr marL="457200" marR="0" algn="ctr">
                  <a:lnSpc>
                    <a:spcPct val="115000"/>
                  </a:lnSpc>
                  <a:spcBef>
                    <a:spcPts val="0"/>
                  </a:spcBef>
                  <a:spcAft>
                    <a:spcPts val="800"/>
                  </a:spcAft>
                </a:pPr>
                <a14:m>
                  <m:oMath xmlns:m="http://schemas.openxmlformats.org/officeDocument/2006/math">
                    <m:r>
                      <a:rPr lang="en-US" sz="2400" b="1" i="1">
                        <a:effectLst/>
                        <a:latin typeface="Cambria Math"/>
                        <a:ea typeface="Calibri"/>
                        <a:cs typeface="Times New Roman"/>
                      </a:rPr>
                      <m:t>𝑷</m:t>
                    </m:r>
                    <m:r>
                      <a:rPr lang="en-US" sz="2400" b="1" i="1">
                        <a:effectLst/>
                        <a:latin typeface="Cambria Math"/>
                        <a:ea typeface="Calibri"/>
                        <a:cs typeface="Times New Roman"/>
                      </a:rPr>
                      <m:t>=</m:t>
                    </m:r>
                    <m:f>
                      <m:fPr>
                        <m:ctrlPr>
                          <a:rPr lang="en-US" sz="2400" b="1" i="1">
                            <a:effectLst/>
                            <a:latin typeface="Cambria Math"/>
                            <a:ea typeface="Calibri"/>
                            <a:cs typeface="Times New Roman"/>
                          </a:rPr>
                        </m:ctrlPr>
                      </m:fPr>
                      <m:num>
                        <m:sSup>
                          <m:sSupPr>
                            <m:ctrlPr>
                              <a:rPr lang="en-US" sz="2400" b="1" i="1">
                                <a:effectLst/>
                                <a:latin typeface="Cambria Math"/>
                                <a:ea typeface="Calibri"/>
                                <a:cs typeface="Times New Roman"/>
                              </a:rPr>
                            </m:ctrlPr>
                          </m:sSupPr>
                          <m:e>
                            <m:r>
                              <a:rPr lang="en-US" sz="2400" b="1" i="1">
                                <a:effectLst/>
                                <a:latin typeface="Cambria Math"/>
                                <a:ea typeface="Calibri"/>
                                <a:cs typeface="Times New Roman"/>
                              </a:rPr>
                              <m:t>𝑽</m:t>
                            </m:r>
                          </m:e>
                          <m:sup>
                            <m:r>
                              <a:rPr lang="en-US" sz="2400" b="1" i="1">
                                <a:effectLst/>
                                <a:latin typeface="Cambria Math"/>
                                <a:ea typeface="Calibri"/>
                                <a:cs typeface="Times New Roman"/>
                              </a:rPr>
                              <m:t>𝟐</m:t>
                            </m:r>
                          </m:sup>
                        </m:sSup>
                      </m:num>
                      <m:den>
                        <m:r>
                          <a:rPr lang="en-US" sz="2400" b="1" i="1">
                            <a:effectLst/>
                            <a:latin typeface="Cambria Math"/>
                            <a:ea typeface="Calibri"/>
                            <a:cs typeface="Times New Roman"/>
                          </a:rPr>
                          <m:t>𝑹</m:t>
                        </m:r>
                      </m:den>
                    </m:f>
                  </m:oMath>
                </a14:m>
                <a:r>
                  <a:rPr lang="en-US" sz="2400" i="1" dirty="0">
                    <a:effectLst/>
                    <a:latin typeface="Times New Roman"/>
                    <a:ea typeface="Calibri"/>
                    <a:cs typeface="Arial"/>
                  </a:rPr>
                  <a:t>  </a:t>
                </a:r>
                <a:r>
                  <a:rPr lang="en-US" sz="2400" dirty="0">
                    <a:effectLst/>
                    <a:latin typeface="Times New Roman"/>
                    <a:ea typeface="Calibri"/>
                    <a:cs typeface="Arial"/>
                  </a:rPr>
                  <a:t>	or	</a:t>
                </a:r>
                <a14:m>
                  <m:oMath xmlns:m="http://schemas.openxmlformats.org/officeDocument/2006/math">
                    <m:r>
                      <a:rPr lang="en-US" sz="2400" b="1" i="1">
                        <a:effectLst/>
                        <a:latin typeface="Cambria Math"/>
                        <a:ea typeface="Calibri"/>
                        <a:cs typeface="Times New Roman"/>
                      </a:rPr>
                      <m:t>𝑷</m:t>
                    </m:r>
                    <m:r>
                      <a:rPr lang="en-US" sz="2400" i="1">
                        <a:effectLst/>
                        <a:latin typeface="Cambria Math"/>
                        <a:ea typeface="Calibri"/>
                        <a:cs typeface="Times New Roman"/>
                      </a:rPr>
                      <m:t>=</m:t>
                    </m:r>
                    <m:sSup>
                      <m:sSupPr>
                        <m:ctrlPr>
                          <a:rPr lang="en-US" sz="2400" b="1" i="1">
                            <a:effectLst/>
                            <a:latin typeface="Cambria Math"/>
                            <a:ea typeface="Calibri"/>
                            <a:cs typeface="Times New Roman"/>
                          </a:rPr>
                        </m:ctrlPr>
                      </m:sSupPr>
                      <m:e>
                        <m:r>
                          <a:rPr lang="en-US" sz="2400" b="1" i="1">
                            <a:effectLst/>
                            <a:latin typeface="Cambria Math"/>
                            <a:ea typeface="Calibri"/>
                            <a:cs typeface="Times New Roman"/>
                          </a:rPr>
                          <m:t>𝑰</m:t>
                        </m:r>
                      </m:e>
                      <m:sup>
                        <m:r>
                          <a:rPr lang="en-US" sz="2400" b="1" i="1">
                            <a:effectLst/>
                            <a:latin typeface="Cambria Math"/>
                            <a:ea typeface="Calibri"/>
                            <a:cs typeface="Times New Roman"/>
                          </a:rPr>
                          <m:t>𝟐</m:t>
                        </m:r>
                      </m:sup>
                    </m:sSup>
                    <m:r>
                      <a:rPr lang="en-US" sz="2400" b="1" i="1">
                        <a:effectLst/>
                        <a:latin typeface="Cambria Math"/>
                        <a:ea typeface="Calibri"/>
                        <a:cs typeface="Times New Roman"/>
                      </a:rPr>
                      <m:t>𝑹</m:t>
                    </m:r>
                  </m:oMath>
                </a14:m>
                <a:r>
                  <a:rPr lang="en-US" sz="2400" dirty="0">
                    <a:effectLst/>
                    <a:latin typeface="Times New Roman"/>
                    <a:ea typeface="Times New Roman"/>
                    <a:cs typeface="Arial"/>
                  </a:rPr>
                  <a:t>	or	</a:t>
                </a:r>
                <a14:m>
                  <m:oMath xmlns:m="http://schemas.openxmlformats.org/officeDocument/2006/math">
                    <m:r>
                      <a:rPr lang="en-US" sz="2400" b="1" i="1">
                        <a:effectLst/>
                        <a:latin typeface="Cambria Math"/>
                        <a:ea typeface="Times New Roman"/>
                        <a:cs typeface="Times New Roman"/>
                      </a:rPr>
                      <m:t>𝑷</m:t>
                    </m:r>
                    <m:r>
                      <a:rPr lang="en-US" sz="2400" b="1" i="1">
                        <a:effectLst/>
                        <a:latin typeface="Cambria Math"/>
                        <a:ea typeface="Times New Roman"/>
                        <a:cs typeface="Times New Roman"/>
                      </a:rPr>
                      <m:t>=</m:t>
                    </m:r>
                    <m:r>
                      <a:rPr lang="en-US" sz="2400" b="1" i="1">
                        <a:effectLst/>
                        <a:latin typeface="Cambria Math"/>
                        <a:ea typeface="Times New Roman"/>
                        <a:cs typeface="Times New Roman"/>
                      </a:rPr>
                      <m:t>𝑰</m:t>
                    </m:r>
                    <m:r>
                      <a:rPr lang="en-US" sz="2400" b="1" i="1">
                        <a:effectLst/>
                        <a:latin typeface="Cambria Math"/>
                        <a:ea typeface="Times New Roman"/>
                        <a:cs typeface="Times New Roman"/>
                      </a:rPr>
                      <m:t>×</m:t>
                    </m:r>
                    <m:r>
                      <a:rPr lang="en-US" sz="2400" b="1" i="1">
                        <a:effectLst/>
                        <a:latin typeface="Cambria Math"/>
                        <a:ea typeface="Times New Roman"/>
                        <a:cs typeface="Times New Roman"/>
                      </a:rPr>
                      <m:t>𝑽</m:t>
                    </m:r>
                  </m:oMath>
                </a14:m>
                <a:endParaRPr lang="en-US" sz="2400" dirty="0">
                  <a:ea typeface="Calibri"/>
                  <a:cs typeface="Arial"/>
                </a:endParaRPr>
              </a:p>
              <a:p>
                <a:r>
                  <a:rPr lang="en-US" sz="2400" dirty="0">
                    <a:effectLst/>
                    <a:latin typeface="Times New Roman"/>
                    <a:ea typeface="Calibri"/>
                  </a:rPr>
                  <a:t>Where </a:t>
                </a:r>
                <a:r>
                  <a:rPr lang="en-US" sz="2400" b="1" i="1" dirty="0">
                    <a:effectLst/>
                    <a:latin typeface="Times New Roman"/>
                    <a:ea typeface="Calibri"/>
                  </a:rPr>
                  <a:t>P</a:t>
                </a:r>
                <a:r>
                  <a:rPr lang="en-US" sz="2400" b="1" dirty="0">
                    <a:effectLst/>
                    <a:latin typeface="Times New Roman"/>
                    <a:ea typeface="Calibri"/>
                  </a:rPr>
                  <a:t> </a:t>
                </a:r>
                <a:r>
                  <a:rPr lang="en-US" sz="2400" dirty="0">
                    <a:effectLst/>
                    <a:latin typeface="Times New Roman"/>
                    <a:ea typeface="Calibri"/>
                  </a:rPr>
                  <a:t>is power, </a:t>
                </a:r>
                <a:r>
                  <a:rPr lang="en-US" sz="2400" b="1" i="1" dirty="0">
                    <a:effectLst/>
                    <a:latin typeface="Times New Roman"/>
                    <a:ea typeface="Calibri"/>
                  </a:rPr>
                  <a:t>V</a:t>
                </a:r>
                <a:r>
                  <a:rPr lang="en-US" sz="2400" dirty="0">
                    <a:effectLst/>
                    <a:latin typeface="Times New Roman"/>
                    <a:ea typeface="Calibri"/>
                  </a:rPr>
                  <a:t> is voltage,</a:t>
                </a:r>
                <a:r>
                  <a:rPr lang="en-US" sz="2400" b="1" dirty="0">
                    <a:effectLst/>
                    <a:latin typeface="Times New Roman"/>
                    <a:ea typeface="Calibri"/>
                  </a:rPr>
                  <a:t> </a:t>
                </a:r>
                <a:r>
                  <a:rPr lang="en-US" sz="2400" b="1" i="1" dirty="0">
                    <a:effectLst/>
                    <a:latin typeface="Times New Roman"/>
                    <a:ea typeface="Calibri"/>
                  </a:rPr>
                  <a:t>I</a:t>
                </a:r>
                <a:r>
                  <a:rPr lang="en-US" sz="2400" dirty="0">
                    <a:effectLst/>
                    <a:latin typeface="Times New Roman"/>
                    <a:ea typeface="Calibri"/>
                  </a:rPr>
                  <a:t> is current and </a:t>
                </a:r>
                <a:r>
                  <a:rPr lang="en-US" sz="2400" b="1" i="1" dirty="0">
                    <a:effectLst/>
                    <a:latin typeface="Times New Roman"/>
                    <a:ea typeface="Calibri"/>
                  </a:rPr>
                  <a:t>R</a:t>
                </a:r>
                <a:r>
                  <a:rPr lang="en-US" sz="2400" dirty="0">
                    <a:effectLst/>
                    <a:latin typeface="Times New Roman"/>
                    <a:ea typeface="Calibri"/>
                  </a:rPr>
                  <a:t> is load resistance. One thing to be observed in such type of circuits is that the load should have specifications match with the electrical source used in term of voltage and power. </a:t>
                </a:r>
                <a:endParaRPr lang="en-US" sz="2400" dirty="0">
                  <a:ea typeface="Calibri"/>
                  <a:cs typeface="Arial"/>
                </a:endParaRPr>
              </a:p>
            </p:txBody>
          </p:sp>
        </mc:Choice>
        <mc:Fallback xmlns="">
          <p:sp>
            <p:nvSpPr>
              <p:cNvPr id="2" name="Rectangle 1"/>
              <p:cNvSpPr>
                <a:spLocks noRot="1" noChangeAspect="1" noMove="1" noResize="1" noEditPoints="1" noAdjustHandles="1" noChangeArrowheads="1" noChangeShapeType="1" noTextEdit="1"/>
              </p:cNvSpPr>
              <p:nvPr/>
            </p:nvSpPr>
            <p:spPr>
              <a:xfrm>
                <a:off x="914400" y="228600"/>
                <a:ext cx="7772400" cy="5642057"/>
              </a:xfrm>
              <a:prstGeom prst="rect">
                <a:avLst/>
              </a:prstGeom>
              <a:blipFill rotWithShape="1">
                <a:blip r:embed="rId2"/>
                <a:stretch>
                  <a:fillRect l="-1176" t="-865" r="-1569" b="-1405"/>
                </a:stretch>
              </a:blipFill>
            </p:spPr>
            <p:txBody>
              <a:bodyPr/>
              <a:lstStyle/>
              <a:p>
                <a:r>
                  <a:rPr lang="en-US">
                    <a:noFill/>
                  </a:rPr>
                  <a:t> </a:t>
                </a:r>
              </a:p>
            </p:txBody>
          </p:sp>
        </mc:Fallback>
      </mc:AlternateContent>
    </p:spTree>
    <p:extLst>
      <p:ext uri="{BB962C8B-B14F-4D97-AF65-F5344CB8AC3E}">
        <p14:creationId xmlns:p14="http://schemas.microsoft.com/office/powerpoint/2010/main" val="26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7010400" cy="5457520"/>
          </a:xfrm>
          <a:prstGeom prst="rect">
            <a:avLst/>
          </a:prstGeom>
        </p:spPr>
        <p:txBody>
          <a:bodyPr wrap="square">
            <a:spAutoFit/>
          </a:bodyPr>
          <a:lstStyle/>
          <a:p>
            <a:pPr algn="just">
              <a:lnSpc>
                <a:spcPct val="107000"/>
              </a:lnSpc>
              <a:spcAft>
                <a:spcPts val="800"/>
              </a:spcAft>
            </a:pPr>
            <a:r>
              <a:rPr lang="en-US" sz="3200" b="1" dirty="0">
                <a:latin typeface="Times New Roman"/>
                <a:ea typeface="Calibri"/>
                <a:cs typeface="Arial"/>
              </a:rPr>
              <a:t>Objective of the experiment: </a:t>
            </a:r>
            <a:endParaRPr lang="en-US" sz="3200" dirty="0">
              <a:ea typeface="Calibri"/>
              <a:cs typeface="Arial"/>
            </a:endParaRPr>
          </a:p>
          <a:p>
            <a:pPr algn="just">
              <a:lnSpc>
                <a:spcPct val="115000"/>
              </a:lnSpc>
              <a:spcAft>
                <a:spcPts val="800"/>
              </a:spcAft>
            </a:pPr>
            <a:r>
              <a:rPr lang="en-US" sz="3200" dirty="0">
                <a:latin typeface="Times New Roman"/>
                <a:ea typeface="Calibri"/>
                <a:cs typeface="Arial"/>
              </a:rPr>
              <a:t>This can be calculated by dividing the voltage on the resistor value. The circuit resistance will dissipate an amount of power from the input power:</a:t>
            </a:r>
            <a:endParaRPr lang="en-US" sz="2400" dirty="0">
              <a:ea typeface="Calibri"/>
              <a:cs typeface="Arial"/>
            </a:endParaRPr>
          </a:p>
          <a:p>
            <a:pPr algn="ctr">
              <a:lnSpc>
                <a:spcPct val="115000"/>
              </a:lnSpc>
              <a:spcAft>
                <a:spcPts val="800"/>
              </a:spcAft>
            </a:pPr>
            <a:r>
              <a:rPr lang="en-US" sz="3200" b="1" i="1" dirty="0">
                <a:latin typeface="Times New Roman"/>
                <a:ea typeface="Calibri"/>
                <a:cs typeface="Arial"/>
              </a:rPr>
              <a:t>P</a:t>
            </a:r>
            <a:r>
              <a:rPr lang="en-US" sz="3200" b="1" i="1" baseline="-25000" dirty="0">
                <a:latin typeface="Times New Roman"/>
                <a:ea typeface="Calibri"/>
                <a:cs typeface="Arial"/>
              </a:rPr>
              <a:t>in </a:t>
            </a:r>
            <a:r>
              <a:rPr lang="en-US" sz="3200" b="1" i="1" dirty="0">
                <a:latin typeface="Times New Roman"/>
                <a:ea typeface="Calibri"/>
                <a:cs typeface="Arial"/>
              </a:rPr>
              <a:t>= P</a:t>
            </a:r>
            <a:r>
              <a:rPr lang="en-US" sz="3200" b="1" i="1" baseline="-25000" dirty="0">
                <a:latin typeface="Times New Roman"/>
                <a:ea typeface="Calibri"/>
                <a:cs typeface="Arial"/>
              </a:rPr>
              <a:t>L</a:t>
            </a:r>
            <a:r>
              <a:rPr lang="en-US" sz="3200" b="1" i="1" dirty="0">
                <a:latin typeface="Times New Roman"/>
                <a:ea typeface="Calibri"/>
                <a:cs typeface="Arial"/>
              </a:rPr>
              <a:t> + P</a:t>
            </a:r>
            <a:r>
              <a:rPr lang="en-US" sz="3200" b="1" i="1" baseline="-25000" dirty="0">
                <a:latin typeface="Times New Roman"/>
                <a:ea typeface="Calibri"/>
                <a:cs typeface="Arial"/>
              </a:rPr>
              <a:t>R</a:t>
            </a:r>
            <a:endParaRPr lang="en-US" sz="2400" dirty="0">
              <a:ea typeface="Calibri"/>
              <a:cs typeface="Arial"/>
            </a:endParaRPr>
          </a:p>
          <a:p>
            <a:pPr>
              <a:lnSpc>
                <a:spcPct val="115000"/>
              </a:lnSpc>
              <a:spcAft>
                <a:spcPts val="800"/>
              </a:spcAft>
            </a:pPr>
            <a:r>
              <a:rPr lang="en-US" sz="3200" dirty="0">
                <a:latin typeface="Times New Roman"/>
                <a:ea typeface="Calibri"/>
                <a:cs typeface="Arial"/>
              </a:rPr>
              <a:t>Where </a:t>
            </a:r>
            <a:r>
              <a:rPr lang="en-US" sz="3200" b="1" i="1" dirty="0">
                <a:latin typeface="Times New Roman"/>
                <a:ea typeface="Calibri"/>
                <a:cs typeface="Arial"/>
              </a:rPr>
              <a:t>P</a:t>
            </a:r>
            <a:r>
              <a:rPr lang="en-US" sz="3200" b="1" i="1" baseline="-25000" dirty="0">
                <a:latin typeface="Times New Roman"/>
                <a:ea typeface="Calibri"/>
                <a:cs typeface="Arial"/>
              </a:rPr>
              <a:t>in</a:t>
            </a:r>
            <a:r>
              <a:rPr lang="en-US" sz="3200" baseline="-25000" dirty="0">
                <a:latin typeface="Times New Roman"/>
                <a:ea typeface="Calibri"/>
                <a:cs typeface="Arial"/>
              </a:rPr>
              <a:t> </a:t>
            </a:r>
            <a:r>
              <a:rPr lang="en-US" sz="3200" dirty="0">
                <a:latin typeface="Times New Roman"/>
                <a:ea typeface="Calibri"/>
                <a:cs typeface="Arial"/>
              </a:rPr>
              <a:t>the input power, </a:t>
            </a:r>
            <a:r>
              <a:rPr lang="en-US" sz="3200" b="1" i="1" dirty="0">
                <a:latin typeface="Times New Roman"/>
                <a:ea typeface="Calibri"/>
                <a:cs typeface="Arial"/>
              </a:rPr>
              <a:t>P</a:t>
            </a:r>
            <a:r>
              <a:rPr lang="en-US" sz="3200" b="1" i="1" baseline="-25000" dirty="0">
                <a:latin typeface="Times New Roman"/>
                <a:ea typeface="Calibri"/>
                <a:cs typeface="Arial"/>
              </a:rPr>
              <a:t>L</a:t>
            </a:r>
            <a:r>
              <a:rPr lang="en-US" sz="3200" dirty="0">
                <a:latin typeface="Times New Roman"/>
                <a:ea typeface="Calibri"/>
                <a:cs typeface="Arial"/>
              </a:rPr>
              <a:t> is the power dissipated by the lamp, and </a:t>
            </a:r>
            <a:r>
              <a:rPr lang="en-US" sz="3200" b="1" i="1" dirty="0">
                <a:latin typeface="Times New Roman"/>
                <a:ea typeface="Calibri"/>
                <a:cs typeface="Arial"/>
              </a:rPr>
              <a:t>P</a:t>
            </a:r>
            <a:r>
              <a:rPr lang="en-US" sz="3200" b="1" i="1" baseline="-25000" dirty="0">
                <a:latin typeface="Times New Roman"/>
                <a:ea typeface="Calibri"/>
                <a:cs typeface="Arial"/>
              </a:rPr>
              <a:t>R</a:t>
            </a:r>
            <a:r>
              <a:rPr lang="en-US" sz="3200" baseline="-25000" dirty="0">
                <a:latin typeface="Times New Roman"/>
                <a:ea typeface="Calibri"/>
                <a:cs typeface="Arial"/>
              </a:rPr>
              <a:t> </a:t>
            </a:r>
            <a:r>
              <a:rPr lang="en-US" sz="3200" dirty="0">
                <a:latin typeface="Times New Roman"/>
                <a:ea typeface="Calibri"/>
                <a:cs typeface="Arial"/>
              </a:rPr>
              <a:t>is the power dissipated by the resistor.</a:t>
            </a:r>
            <a:endParaRPr lang="en-US" sz="2400" dirty="0">
              <a:ea typeface="Calibri"/>
              <a:cs typeface="Arial"/>
            </a:endParaRPr>
          </a:p>
        </p:txBody>
      </p:sp>
    </p:spTree>
    <p:extLst>
      <p:ext uri="{BB962C8B-B14F-4D97-AF65-F5344CB8AC3E}">
        <p14:creationId xmlns:p14="http://schemas.microsoft.com/office/powerpoint/2010/main" val="17797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914400"/>
            <a:ext cx="5334000" cy="4021998"/>
          </a:xfrm>
          <a:prstGeom prst="rect">
            <a:avLst/>
          </a:prstGeom>
        </p:spPr>
        <p:txBody>
          <a:bodyPr wrap="square">
            <a:spAutoFit/>
          </a:bodyPr>
          <a:lstStyle/>
          <a:p>
            <a:pPr algn="just">
              <a:lnSpc>
                <a:spcPct val="107000"/>
              </a:lnSpc>
            </a:pPr>
            <a:r>
              <a:rPr lang="en-US" sz="2800" b="1" dirty="0">
                <a:latin typeface="Times New Roman"/>
                <a:ea typeface="Calibri"/>
                <a:cs typeface="Arial"/>
              </a:rPr>
              <a:t>Instruments:</a:t>
            </a:r>
            <a:endParaRPr lang="en-US" sz="2800" dirty="0">
              <a:ea typeface="Calibri"/>
              <a:cs typeface="Arial"/>
            </a:endParaRPr>
          </a:p>
          <a:p>
            <a:pPr marL="342900" marR="0" lvl="0" indent="-342900" algn="just">
              <a:lnSpc>
                <a:spcPct val="115000"/>
              </a:lnSpc>
              <a:spcBef>
                <a:spcPts val="0"/>
              </a:spcBef>
              <a:spcAft>
                <a:spcPts val="0"/>
              </a:spcAft>
              <a:buFont typeface="Symbol"/>
              <a:buChar char=""/>
            </a:pPr>
            <a:r>
              <a:rPr lang="en-US" sz="2800" dirty="0" smtClean="0">
                <a:latin typeface="Times New Roman"/>
                <a:ea typeface="Calibri"/>
                <a:cs typeface="Arial"/>
              </a:rPr>
              <a:t>DC </a:t>
            </a:r>
            <a:r>
              <a:rPr lang="en-US" sz="2800" dirty="0">
                <a:latin typeface="Times New Roman"/>
                <a:ea typeface="Calibri"/>
                <a:cs typeface="Arial"/>
              </a:rPr>
              <a:t>power supply.</a:t>
            </a:r>
            <a:endParaRPr lang="en-US" sz="2000" dirty="0">
              <a:ea typeface="Calibri"/>
              <a:cs typeface="Arial"/>
            </a:endParaRPr>
          </a:p>
          <a:p>
            <a:pPr marL="342900" marR="0" lvl="0" indent="-342900" algn="just">
              <a:lnSpc>
                <a:spcPct val="115000"/>
              </a:lnSpc>
              <a:spcBef>
                <a:spcPts val="0"/>
              </a:spcBef>
              <a:spcAft>
                <a:spcPts val="0"/>
              </a:spcAft>
              <a:buFont typeface="Symbol"/>
              <a:buChar char=""/>
            </a:pPr>
            <a:r>
              <a:rPr lang="en-US" sz="2800" dirty="0">
                <a:latin typeface="Times New Roman"/>
                <a:ea typeface="Calibri"/>
                <a:cs typeface="Arial"/>
              </a:rPr>
              <a:t>Lamp.</a:t>
            </a:r>
            <a:endParaRPr lang="en-US" sz="2000" dirty="0">
              <a:ea typeface="Calibri"/>
              <a:cs typeface="Arial"/>
            </a:endParaRPr>
          </a:p>
          <a:p>
            <a:pPr marL="342900" marR="0" lvl="0" indent="-342900" algn="just">
              <a:lnSpc>
                <a:spcPct val="115000"/>
              </a:lnSpc>
              <a:spcBef>
                <a:spcPts val="0"/>
              </a:spcBef>
              <a:spcAft>
                <a:spcPts val="0"/>
              </a:spcAft>
              <a:buFont typeface="Symbol"/>
              <a:buChar char=""/>
            </a:pPr>
            <a:r>
              <a:rPr lang="en-US" sz="2800" dirty="0">
                <a:latin typeface="Times New Roman"/>
                <a:ea typeface="Calibri"/>
                <a:cs typeface="Arial"/>
              </a:rPr>
              <a:t>Voltmeter.</a:t>
            </a:r>
            <a:endParaRPr lang="en-US" sz="2000" dirty="0">
              <a:ea typeface="Calibri"/>
              <a:cs typeface="Arial"/>
            </a:endParaRPr>
          </a:p>
          <a:p>
            <a:pPr marL="342900" marR="0" lvl="0" indent="-342900" algn="just">
              <a:lnSpc>
                <a:spcPct val="115000"/>
              </a:lnSpc>
              <a:spcBef>
                <a:spcPts val="0"/>
              </a:spcBef>
              <a:spcAft>
                <a:spcPts val="0"/>
              </a:spcAft>
              <a:buFont typeface="Symbol"/>
              <a:buChar char=""/>
            </a:pPr>
            <a:r>
              <a:rPr lang="en-US" sz="2800" dirty="0">
                <a:latin typeface="Times New Roman"/>
                <a:ea typeface="Calibri"/>
                <a:cs typeface="Arial"/>
              </a:rPr>
              <a:t>Ammeter.</a:t>
            </a:r>
            <a:endParaRPr lang="en-US" sz="2000" dirty="0">
              <a:ea typeface="Calibri"/>
              <a:cs typeface="Arial"/>
            </a:endParaRPr>
          </a:p>
          <a:p>
            <a:pPr marL="342900" marR="0" lvl="0" indent="-342900" algn="just">
              <a:lnSpc>
                <a:spcPct val="115000"/>
              </a:lnSpc>
              <a:spcBef>
                <a:spcPts val="0"/>
              </a:spcBef>
              <a:spcAft>
                <a:spcPts val="0"/>
              </a:spcAft>
              <a:buFont typeface="Symbol"/>
              <a:buChar char=""/>
            </a:pPr>
            <a:r>
              <a:rPr lang="en-US" sz="2800" dirty="0">
                <a:latin typeface="Times New Roman"/>
                <a:ea typeface="Calibri"/>
                <a:cs typeface="Arial"/>
              </a:rPr>
              <a:t>Resistors box.</a:t>
            </a:r>
            <a:endParaRPr lang="en-US" sz="2000" dirty="0">
              <a:ea typeface="Calibri"/>
              <a:cs typeface="Arial"/>
            </a:endParaRPr>
          </a:p>
          <a:p>
            <a:pPr marL="342900" marR="0" lvl="0" indent="-342900" algn="just">
              <a:lnSpc>
                <a:spcPct val="115000"/>
              </a:lnSpc>
              <a:spcBef>
                <a:spcPts val="0"/>
              </a:spcBef>
              <a:spcAft>
                <a:spcPts val="0"/>
              </a:spcAft>
              <a:buFont typeface="Symbol"/>
              <a:buChar char=""/>
            </a:pPr>
            <a:r>
              <a:rPr lang="en-US" sz="2800" dirty="0">
                <a:latin typeface="Times New Roman"/>
                <a:ea typeface="Calibri"/>
                <a:cs typeface="Arial"/>
              </a:rPr>
              <a:t>Connection wires.</a:t>
            </a:r>
            <a:endParaRPr lang="en-US" sz="2000" dirty="0">
              <a:ea typeface="Calibri"/>
              <a:cs typeface="Arial"/>
            </a:endParaRPr>
          </a:p>
          <a:p>
            <a:pPr marL="590550" marR="0" algn="just">
              <a:lnSpc>
                <a:spcPct val="115000"/>
              </a:lnSpc>
              <a:spcBef>
                <a:spcPts val="0"/>
              </a:spcBef>
              <a:spcAft>
                <a:spcPts val="800"/>
              </a:spcAft>
            </a:pPr>
            <a:r>
              <a:rPr lang="en-US" sz="2800" dirty="0">
                <a:latin typeface="Times New Roman"/>
                <a:ea typeface="Calibri"/>
                <a:cs typeface="Arial"/>
              </a:rPr>
              <a:t> </a:t>
            </a:r>
            <a:endParaRPr lang="en-US" sz="2000" dirty="0">
              <a:ea typeface="Calibri"/>
              <a:cs typeface="Arial"/>
            </a:endParaRPr>
          </a:p>
        </p:txBody>
      </p:sp>
    </p:spTree>
    <p:extLst>
      <p:ext uri="{BB962C8B-B14F-4D97-AF65-F5344CB8AC3E}">
        <p14:creationId xmlns:p14="http://schemas.microsoft.com/office/powerpoint/2010/main" val="472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447800" y="914400"/>
                <a:ext cx="5943600" cy="5189306"/>
              </a:xfrm>
              <a:prstGeom prst="rect">
                <a:avLst/>
              </a:prstGeom>
            </p:spPr>
            <p:txBody>
              <a:bodyPr wrap="square">
                <a:spAutoFit/>
              </a:bodyPr>
              <a:lstStyle/>
              <a:p>
                <a:pPr>
                  <a:lnSpc>
                    <a:spcPct val="107000"/>
                  </a:lnSpc>
                </a:pPr>
                <a:r>
                  <a:rPr lang="en-US" sz="2400" b="1" dirty="0">
                    <a:latin typeface="Times New Roman"/>
                    <a:ea typeface="Calibri"/>
                    <a:cs typeface="Arial"/>
                  </a:rPr>
                  <a:t>Methods: </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effectLst/>
                    <a:latin typeface="Times New Roman"/>
                    <a:ea typeface="Calibri"/>
                    <a:cs typeface="Arial"/>
                  </a:rPr>
                  <a:t>Connect the circuit as shown in </a:t>
                </a:r>
                <a:r>
                  <a:rPr lang="en-US" sz="2400" b="1" dirty="0">
                    <a:effectLst/>
                    <a:latin typeface="Times New Roman"/>
                    <a:ea typeface="Calibri"/>
                    <a:cs typeface="Arial"/>
                  </a:rPr>
                  <a:t>Figure 1</a:t>
                </a:r>
                <a:r>
                  <a:rPr lang="en-US" sz="2400" dirty="0">
                    <a:effectLst/>
                    <a:latin typeface="Times New Roman"/>
                    <a:ea typeface="Calibri"/>
                    <a:cs typeface="Arial"/>
                  </a:rPr>
                  <a:t>. </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effectLst/>
                    <a:latin typeface="Times New Roman"/>
                    <a:ea typeface="Calibri"/>
                    <a:cs typeface="Arial"/>
                  </a:rPr>
                  <a:t>Set </a:t>
                </a:r>
                <a:r>
                  <a:rPr lang="en-US" sz="2400" b="1" i="1" dirty="0">
                    <a:effectLst/>
                    <a:latin typeface="Times New Roman"/>
                    <a:ea typeface="Calibri"/>
                    <a:cs typeface="Arial"/>
                  </a:rPr>
                  <a:t>V</a:t>
                </a:r>
                <a:r>
                  <a:rPr lang="en-US" sz="2400" b="1" i="1" baseline="-25000" dirty="0">
                    <a:effectLst/>
                    <a:latin typeface="Times New Roman"/>
                    <a:ea typeface="Calibri"/>
                    <a:cs typeface="Arial"/>
                  </a:rPr>
                  <a:t>in</a:t>
                </a:r>
                <a:r>
                  <a:rPr lang="en-US" sz="2400" dirty="0">
                    <a:effectLst/>
                    <a:latin typeface="Times New Roman"/>
                    <a:ea typeface="Calibri"/>
                    <a:cs typeface="Arial"/>
                  </a:rPr>
                  <a:t>= 6 volt and get maximum brightness, R</a:t>
                </a:r>
                <a:r>
                  <a:rPr lang="en-US" sz="2400" baseline="-25000" dirty="0">
                    <a:effectLst/>
                    <a:latin typeface="Times New Roman"/>
                    <a:ea typeface="Calibri"/>
                    <a:cs typeface="Arial"/>
                  </a:rPr>
                  <a:t>B</a:t>
                </a:r>
                <a:r>
                  <a:rPr lang="en-US" sz="2400" dirty="0">
                    <a:effectLst/>
                    <a:latin typeface="Times New Roman"/>
                    <a:ea typeface="Calibri"/>
                    <a:cs typeface="Arial"/>
                  </a:rPr>
                  <a:t>=0.</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effectLst/>
                    <a:latin typeface="Times New Roman"/>
                    <a:ea typeface="Calibri"/>
                    <a:cs typeface="Arial"/>
                  </a:rPr>
                  <a:t>Record the readings for </a:t>
                </a:r>
                <a:r>
                  <a:rPr lang="en-US" sz="2400" b="1" i="1" dirty="0">
                    <a:effectLst/>
                    <a:latin typeface="Times New Roman"/>
                    <a:ea typeface="Calibri"/>
                    <a:cs typeface="Arial"/>
                  </a:rPr>
                  <a:t>I</a:t>
                </a:r>
                <a:r>
                  <a:rPr lang="en-US" sz="2400" dirty="0">
                    <a:effectLst/>
                    <a:latin typeface="Times New Roman"/>
                    <a:ea typeface="Calibri"/>
                    <a:cs typeface="Arial"/>
                  </a:rPr>
                  <a:t> and </a:t>
                </a:r>
                <a:r>
                  <a:rPr lang="en-US" sz="2400" b="1" i="1" dirty="0">
                    <a:effectLst/>
                    <a:latin typeface="Times New Roman"/>
                    <a:ea typeface="Calibri"/>
                    <a:cs typeface="Arial"/>
                  </a:rPr>
                  <a:t>V</a:t>
                </a:r>
                <a:r>
                  <a:rPr lang="en-US" sz="2400" b="1" i="1" baseline="-25000" dirty="0">
                    <a:effectLst/>
                    <a:latin typeface="Times New Roman"/>
                    <a:ea typeface="Calibri"/>
                    <a:cs typeface="Arial"/>
                  </a:rPr>
                  <a:t>L</a:t>
                </a:r>
                <a:r>
                  <a:rPr lang="en-US" sz="2400" baseline="-25000" dirty="0">
                    <a:effectLst/>
                    <a:latin typeface="Times New Roman"/>
                    <a:ea typeface="Calibri"/>
                    <a:cs typeface="Arial"/>
                  </a:rPr>
                  <a:t> </a:t>
                </a:r>
                <a:r>
                  <a:rPr lang="en-US" sz="2400" dirty="0">
                    <a:effectLst/>
                    <a:latin typeface="Times New Roman"/>
                    <a:ea typeface="Calibri"/>
                    <a:cs typeface="Arial"/>
                  </a:rPr>
                  <a:t>with changing the resistor value gradually from (1) to (6) Ohm.</a:t>
                </a:r>
                <a:endParaRPr lang="en-US" sz="2400" dirty="0">
                  <a:ea typeface="Calibri"/>
                  <a:cs typeface="Arial"/>
                </a:endParaRPr>
              </a:p>
              <a:p>
                <a:pPr marL="342900" marR="0" lvl="0" indent="-342900">
                  <a:lnSpc>
                    <a:spcPct val="107000"/>
                  </a:lnSpc>
                  <a:spcBef>
                    <a:spcPts val="0"/>
                  </a:spcBef>
                  <a:spcAft>
                    <a:spcPts val="800"/>
                  </a:spcAft>
                  <a:buFont typeface="+mj-lt"/>
                  <a:buAutoNum type="arabicPeriod"/>
                </a:pPr>
                <a:r>
                  <a:rPr lang="en-US" sz="2400" dirty="0">
                    <a:effectLst/>
                    <a:latin typeface="Times New Roman"/>
                    <a:ea typeface="Calibri"/>
                    <a:cs typeface="Arial"/>
                  </a:rPr>
                  <a:t>Find </a:t>
                </a:r>
                <a:r>
                  <a:rPr lang="en-US" sz="2400" b="1" i="1" dirty="0">
                    <a:effectLst/>
                    <a:latin typeface="Times New Roman"/>
                    <a:ea typeface="Calibri"/>
                    <a:cs typeface="Arial"/>
                  </a:rPr>
                  <a:t>V</a:t>
                </a:r>
                <a:r>
                  <a:rPr lang="en-US" sz="2400" b="1" i="1" baseline="-25000" dirty="0">
                    <a:effectLst/>
                    <a:latin typeface="Times New Roman"/>
                    <a:ea typeface="Calibri"/>
                    <a:cs typeface="Arial"/>
                  </a:rPr>
                  <a:t>R</a:t>
                </a:r>
                <a:r>
                  <a:rPr lang="en-US" sz="2400" baseline="-25000" dirty="0">
                    <a:effectLst/>
                    <a:latin typeface="Times New Roman"/>
                    <a:ea typeface="Calibri"/>
                    <a:cs typeface="Arial"/>
                  </a:rPr>
                  <a:t> </a:t>
                </a:r>
                <a:r>
                  <a:rPr lang="en-US" sz="2400" dirty="0">
                    <a:effectLst/>
                    <a:latin typeface="Times New Roman"/>
                    <a:ea typeface="Calibri"/>
                    <a:cs typeface="Arial"/>
                  </a:rPr>
                  <a:t>which: </a:t>
                </a:r>
                <a:endParaRPr lang="en-US" sz="2400" dirty="0">
                  <a:ea typeface="Calibri"/>
                  <a:cs typeface="Arial"/>
                </a:endParaRPr>
              </a:p>
              <a:p>
                <a:pPr marL="228600" marR="0" algn="ctr">
                  <a:lnSpc>
                    <a:spcPct val="107000"/>
                  </a:lnSpc>
                  <a:spcBef>
                    <a:spcPts val="0"/>
                  </a:spcBef>
                  <a:spcAft>
                    <a:spcPts val="800"/>
                  </a:spcAft>
                </a:pPr>
                <a14:m>
                  <m:oMath xmlns:m="http://schemas.openxmlformats.org/officeDocument/2006/math">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𝑽</m:t>
                        </m:r>
                      </m:e>
                      <m:sub>
                        <m:r>
                          <a:rPr lang="en-US" sz="2400" b="1" i="1">
                            <a:effectLst/>
                            <a:latin typeface="Cambria Math"/>
                            <a:ea typeface="Calibri"/>
                            <a:cs typeface="Times New Roman"/>
                          </a:rPr>
                          <m:t>𝑹</m:t>
                        </m:r>
                      </m:sub>
                    </m:sSub>
                    <m:r>
                      <a:rPr lang="en-US" sz="2400" b="1" i="1">
                        <a:effectLst/>
                        <a:latin typeface="Cambria Math"/>
                        <a:ea typeface="Calibri"/>
                        <a:cs typeface="Times New Roman"/>
                      </a:rPr>
                      <m:t>=</m:t>
                    </m:r>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𝑽</m:t>
                        </m:r>
                      </m:e>
                      <m:sub>
                        <m:r>
                          <a:rPr lang="en-US" sz="2400" b="1" i="1">
                            <a:effectLst/>
                            <a:latin typeface="Cambria Math"/>
                            <a:ea typeface="Calibri"/>
                            <a:cs typeface="Times New Roman"/>
                          </a:rPr>
                          <m:t>𝒊𝒏</m:t>
                        </m:r>
                      </m:sub>
                    </m:sSub>
                    <m:r>
                      <a:rPr lang="en-US" sz="2400" b="1" i="1">
                        <a:effectLst/>
                        <a:latin typeface="Cambria Math"/>
                        <a:ea typeface="Calibri"/>
                        <a:cs typeface="Times New Roman"/>
                      </a:rPr>
                      <m:t>−</m:t>
                    </m:r>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𝑽</m:t>
                        </m:r>
                      </m:e>
                      <m:sub>
                        <m:r>
                          <a:rPr lang="en-US" sz="2400" b="1" i="1">
                            <a:effectLst/>
                            <a:latin typeface="Cambria Math"/>
                            <a:ea typeface="Calibri"/>
                            <a:cs typeface="Times New Roman"/>
                          </a:rPr>
                          <m:t>𝑳</m:t>
                        </m:r>
                      </m:sub>
                    </m:sSub>
                  </m:oMath>
                </a14:m>
                <a:r>
                  <a:rPr lang="en-US" sz="2400" b="1" dirty="0">
                    <a:effectLst/>
                    <a:latin typeface="Times New Roman"/>
                    <a:ea typeface="Calibri"/>
                    <a:cs typeface="Arial"/>
                  </a:rPr>
                  <a:t>   </a:t>
                </a:r>
                <a:endParaRPr lang="en-US" sz="2400" dirty="0">
                  <a:ea typeface="Calibri"/>
                  <a:cs typeface="Arial"/>
                </a:endParaRPr>
              </a:p>
              <a:p>
                <a:pPr marL="342900" marR="0" lvl="0" indent="-342900">
                  <a:lnSpc>
                    <a:spcPct val="150000"/>
                  </a:lnSpc>
                  <a:spcBef>
                    <a:spcPts val="0"/>
                  </a:spcBef>
                  <a:spcAft>
                    <a:spcPts val="0"/>
                  </a:spcAft>
                  <a:buFont typeface="+mj-lt"/>
                  <a:buAutoNum type="arabicPeriod"/>
                </a:pPr>
                <a:r>
                  <a:rPr lang="en-US" sz="2400" dirty="0">
                    <a:effectLst/>
                    <a:latin typeface="Times New Roman"/>
                    <a:ea typeface="Calibri"/>
                    <a:cs typeface="Arial"/>
                  </a:rPr>
                  <a:t>Fill the table below, where:</a:t>
                </a:r>
                <a:endParaRPr lang="en-US" sz="2400" dirty="0">
                  <a:ea typeface="Calibri"/>
                  <a:cs typeface="Arial"/>
                </a:endParaRPr>
              </a:p>
              <a:p>
                <a:pPr marL="914400" marR="0" indent="457200">
                  <a:lnSpc>
                    <a:spcPct val="107000"/>
                  </a:lnSpc>
                  <a:spcBef>
                    <a:spcPts val="0"/>
                  </a:spcBef>
                  <a:spcAft>
                    <a:spcPts val="800"/>
                  </a:spcAft>
                </a:pPr>
                <a14:m>
                  <m:oMath xmlns:m="http://schemas.openxmlformats.org/officeDocument/2006/math">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𝑷</m:t>
                        </m:r>
                      </m:e>
                      <m:sub>
                        <m:r>
                          <a:rPr lang="en-US" sz="2400" b="1" i="1">
                            <a:effectLst/>
                            <a:latin typeface="Cambria Math"/>
                            <a:ea typeface="Calibri"/>
                            <a:cs typeface="Times New Roman"/>
                          </a:rPr>
                          <m:t>𝑳</m:t>
                        </m:r>
                      </m:sub>
                    </m:sSub>
                    <m:r>
                      <a:rPr lang="en-US" sz="2400" b="1" i="1">
                        <a:effectLst/>
                        <a:latin typeface="Cambria Math"/>
                        <a:ea typeface="Calibri"/>
                        <a:cs typeface="Times New Roman"/>
                      </a:rPr>
                      <m:t>=</m:t>
                    </m:r>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𝑽</m:t>
                        </m:r>
                      </m:e>
                      <m:sub>
                        <m:r>
                          <a:rPr lang="en-US" sz="2400" b="1" i="1">
                            <a:effectLst/>
                            <a:latin typeface="Cambria Math"/>
                            <a:ea typeface="Calibri"/>
                            <a:cs typeface="Times New Roman"/>
                          </a:rPr>
                          <m:t>𝑳</m:t>
                        </m:r>
                      </m:sub>
                    </m:sSub>
                    <m:r>
                      <a:rPr lang="en-US" sz="2400" b="1" i="1">
                        <a:effectLst/>
                        <a:latin typeface="Cambria Math"/>
                        <a:ea typeface="Calibri"/>
                        <a:cs typeface="Times New Roman"/>
                      </a:rPr>
                      <m:t>×</m:t>
                    </m:r>
                    <m:r>
                      <a:rPr lang="en-US" sz="2400" b="1" i="1">
                        <a:effectLst/>
                        <a:latin typeface="Cambria Math"/>
                        <a:ea typeface="Calibri"/>
                        <a:cs typeface="Times New Roman"/>
                      </a:rPr>
                      <m:t>𝑰</m:t>
                    </m:r>
                  </m:oMath>
                </a14:m>
                <a:r>
                  <a:rPr lang="en-US" sz="2400" b="1" dirty="0">
                    <a:effectLst/>
                    <a:latin typeface="Times New Roman"/>
                    <a:ea typeface="Calibri"/>
                    <a:cs typeface="Arial"/>
                  </a:rPr>
                  <a:t>     </a:t>
                </a:r>
                <a:r>
                  <a:rPr lang="en-US" sz="2400" b="1" baseline="-25000" dirty="0">
                    <a:effectLst/>
                    <a:latin typeface="Times New Roman"/>
                    <a:ea typeface="Calibri"/>
                    <a:cs typeface="Arial"/>
                  </a:rPr>
                  <a:t>	</a:t>
                </a:r>
                <a:r>
                  <a:rPr lang="en-US" sz="2400" dirty="0">
                    <a:effectLst/>
                    <a:latin typeface="Times New Roman"/>
                    <a:ea typeface="Calibri"/>
                    <a:cs typeface="Arial"/>
                  </a:rPr>
                  <a:t>and	</a:t>
                </a:r>
                <a14:m>
                  <m:oMath xmlns:m="http://schemas.openxmlformats.org/officeDocument/2006/math">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𝑷</m:t>
                        </m:r>
                      </m:e>
                      <m:sub>
                        <m:r>
                          <a:rPr lang="en-US" sz="2400" b="1" i="1">
                            <a:effectLst/>
                            <a:latin typeface="Cambria Math"/>
                            <a:ea typeface="Calibri"/>
                            <a:cs typeface="Times New Roman"/>
                          </a:rPr>
                          <m:t>𝑹</m:t>
                        </m:r>
                      </m:sub>
                    </m:sSub>
                    <m:r>
                      <a:rPr lang="en-US" sz="2400" b="1" i="1">
                        <a:effectLst/>
                        <a:latin typeface="Cambria Math"/>
                        <a:ea typeface="Calibri"/>
                        <a:cs typeface="Times New Roman"/>
                      </a:rPr>
                      <m:t>=</m:t>
                    </m:r>
                    <m:sSub>
                      <m:sSubPr>
                        <m:ctrlPr>
                          <a:rPr lang="en-US" sz="2400" b="1" i="1">
                            <a:effectLst/>
                            <a:latin typeface="Cambria Math"/>
                            <a:ea typeface="Calibri"/>
                            <a:cs typeface="Times New Roman"/>
                          </a:rPr>
                        </m:ctrlPr>
                      </m:sSubPr>
                      <m:e>
                        <m:r>
                          <a:rPr lang="en-US" sz="2400" b="1" i="1">
                            <a:effectLst/>
                            <a:latin typeface="Cambria Math"/>
                            <a:ea typeface="Calibri"/>
                            <a:cs typeface="Times New Roman"/>
                          </a:rPr>
                          <m:t>𝑽</m:t>
                        </m:r>
                      </m:e>
                      <m:sub>
                        <m:r>
                          <a:rPr lang="en-US" sz="2400" b="1" i="1">
                            <a:effectLst/>
                            <a:latin typeface="Cambria Math"/>
                            <a:ea typeface="Calibri"/>
                            <a:cs typeface="Times New Roman"/>
                          </a:rPr>
                          <m:t>𝑹</m:t>
                        </m:r>
                      </m:sub>
                    </m:sSub>
                    <m:r>
                      <a:rPr lang="en-US" sz="2400" b="1" i="1">
                        <a:effectLst/>
                        <a:latin typeface="Cambria Math"/>
                        <a:ea typeface="Calibri"/>
                        <a:cs typeface="Times New Roman"/>
                      </a:rPr>
                      <m:t>×</m:t>
                    </m:r>
                    <m:r>
                      <a:rPr lang="en-US" sz="2400" b="1" i="1">
                        <a:effectLst/>
                        <a:latin typeface="Cambria Math"/>
                        <a:ea typeface="Calibri"/>
                        <a:cs typeface="Times New Roman"/>
                      </a:rPr>
                      <m:t>𝑰</m:t>
                    </m:r>
                  </m:oMath>
                </a14:m>
                <a:r>
                  <a:rPr lang="en-US" dirty="0">
                    <a:effectLst/>
                    <a:latin typeface="Times New Roman"/>
                    <a:ea typeface="Calibri"/>
                    <a:cs typeface="Arial"/>
                  </a:rPr>
                  <a:t>	</a:t>
                </a:r>
                <a:endParaRPr lang="en-US" sz="1400" dirty="0">
                  <a:ea typeface="Calibri"/>
                  <a:cs typeface="Arial"/>
                </a:endParaRPr>
              </a:p>
            </p:txBody>
          </p:sp>
        </mc:Choice>
        <mc:Fallback xmlns="">
          <p:sp>
            <p:nvSpPr>
              <p:cNvPr id="2" name="Rectangle 1"/>
              <p:cNvSpPr>
                <a:spLocks noRot="1" noChangeAspect="1" noMove="1" noResize="1" noEditPoints="1" noAdjustHandles="1" noChangeArrowheads="1" noChangeShapeType="1" noTextEdit="1"/>
              </p:cNvSpPr>
              <p:nvPr/>
            </p:nvSpPr>
            <p:spPr>
              <a:xfrm>
                <a:off x="1447800" y="914400"/>
                <a:ext cx="5943600" cy="5189306"/>
              </a:xfrm>
              <a:prstGeom prst="rect">
                <a:avLst/>
              </a:prstGeom>
              <a:blipFill rotWithShape="1">
                <a:blip r:embed="rId2"/>
                <a:stretch>
                  <a:fillRect l="-1641" t="-940"/>
                </a:stretch>
              </a:blipFill>
            </p:spPr>
            <p:txBody>
              <a:bodyPr/>
              <a:lstStyle/>
              <a:p>
                <a:r>
                  <a:rPr lang="en-US">
                    <a:noFill/>
                  </a:rPr>
                  <a:t> </a:t>
                </a:r>
              </a:p>
            </p:txBody>
          </p:sp>
        </mc:Fallback>
      </mc:AlternateContent>
    </p:spTree>
    <p:extLst>
      <p:ext uri="{BB962C8B-B14F-4D97-AF65-F5344CB8AC3E}">
        <p14:creationId xmlns:p14="http://schemas.microsoft.com/office/powerpoint/2010/main" val="1897297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234</Words>
  <Application>Microsoft Office PowerPoint</Application>
  <PresentationFormat>On-screen Show (4:3)</PresentationFormat>
  <Paragraphs>38</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Home &amp; Offices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UTM-PC</dc:creator>
  <cp:lastModifiedBy>UTM-PC</cp:lastModifiedBy>
  <cp:revision>14</cp:revision>
  <dcterms:created xsi:type="dcterms:W3CDTF">2018-11-23T11:36:21Z</dcterms:created>
  <dcterms:modified xsi:type="dcterms:W3CDTF">2019-01-14T06:48:41Z</dcterms:modified>
</cp:coreProperties>
</file>